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457" r:id="rId5"/>
    <p:sldId id="438" r:id="rId6"/>
    <p:sldId id="300" r:id="rId7"/>
    <p:sldId id="460" r:id="rId8"/>
    <p:sldId id="445" r:id="rId9"/>
    <p:sldId id="446" r:id="rId10"/>
    <p:sldId id="474" r:id="rId11"/>
    <p:sldId id="441" r:id="rId12"/>
    <p:sldId id="461" r:id="rId13"/>
    <p:sldId id="470" r:id="rId14"/>
    <p:sldId id="471" r:id="rId15"/>
    <p:sldId id="472" r:id="rId16"/>
    <p:sldId id="473" r:id="rId17"/>
    <p:sldId id="303" r:id="rId18"/>
    <p:sldId id="452" r:id="rId19"/>
    <p:sldId id="315" r:id="rId20"/>
    <p:sldId id="465" r:id="rId21"/>
    <p:sldId id="464" r:id="rId22"/>
    <p:sldId id="467" r:id="rId23"/>
    <p:sldId id="433" r:id="rId24"/>
    <p:sldId id="435" r:id="rId25"/>
    <p:sldId id="437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22">
          <p15:clr>
            <a:srgbClr val="A4A3A4"/>
          </p15:clr>
        </p15:guide>
        <p15:guide id="2" orient="horz" pos="2616">
          <p15:clr>
            <a:srgbClr val="A4A3A4"/>
          </p15:clr>
        </p15:guide>
        <p15:guide id="3" pos="43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larp, Colleen (CBC)" initials="SC(" lastIdx="2" clrIdx="0">
    <p:extLst>
      <p:ext uri="{19B8F6BF-5375-455C-9EA6-DF929625EA0E}">
        <p15:presenceInfo xmlns:p15="http://schemas.microsoft.com/office/powerpoint/2012/main" userId="S-1-5-21-2139973840-759442693-941767090-17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59"/>
    <a:srgbClr val="CB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1" autoAdjust="0"/>
    <p:restoredTop sz="80645" autoAdjust="0"/>
  </p:normalViewPr>
  <p:slideViewPr>
    <p:cSldViewPr snapToGrid="0" snapToObjects="1">
      <p:cViewPr varScale="1">
        <p:scale>
          <a:sx n="84" d="100"/>
          <a:sy n="84" d="100"/>
        </p:scale>
        <p:origin x="1692" y="78"/>
      </p:cViewPr>
      <p:guideLst>
        <p:guide orient="horz" pos="3222"/>
        <p:guide orient="horz" pos="2616"/>
        <p:guide pos="43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-285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1"/>
            <a:ext cx="3037840" cy="464820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99EB5823-C9EF-B64B-8417-5C09D83B1336}" type="datetimeFigureOut">
              <a:rPr lang="en-US" smtClean="0"/>
              <a:pPr/>
              <a:t>10/18/2016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8"/>
            <a:ext cx="3037840" cy="464820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CBD6D74A-9F81-FD4C-9E45-E263199CBC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021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40" cy="464820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AF450E84-5C89-DE45-933C-5C41EC2F3377}" type="datetimeFigureOut">
              <a:rPr lang="en-US" smtClean="0"/>
              <a:pPr/>
              <a:t>10/18/2016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79" rIns="93158" bIns="465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3158" tIns="46579" rIns="93158" bIns="465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8"/>
            <a:ext cx="3037840" cy="464820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D33DA856-3186-7044-A23A-3B843BF7AA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729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DA856-3186-7044-A23A-3B843BF7AA3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73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Vendor for Healthy Rewards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DA856-3186-7044-A23A-3B843BF7AA3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88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DA856-3186-7044-A23A-3B843BF7AA3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540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DA856-3186-7044-A23A-3B843BF7AA3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29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chemeClr val="accent1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C874CE-B941-4D1D-8A2D-6A0E263890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6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321588"/>
            <a:ext cx="9144000" cy="11930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3671455" y="4475527"/>
            <a:ext cx="5003029" cy="518394"/>
          </a:xfrm>
        </p:spPr>
        <p:txBody>
          <a:bodyPr/>
          <a:lstStyle>
            <a:lvl1pPr algn="r">
              <a:defRPr sz="2400" spc="150" baseline="0">
                <a:solidFill>
                  <a:schemeClr val="tx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9" name="Picture 8" descr="CapBLUe_Horiz-Blu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9" y="4765815"/>
            <a:ext cx="3032605" cy="431648"/>
          </a:xfrm>
          <a:prstGeom prst="rect">
            <a:avLst/>
          </a:prstGeom>
        </p:spPr>
      </p:pic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71454" y="4993922"/>
            <a:ext cx="5003029" cy="457200"/>
          </a:xfr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45720" indent="0" algn="r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1pPr>
            <a:lvl2pPr marL="36576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2pPr>
            <a:lvl3pPr marL="64008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3pPr>
            <a:lvl4pPr marL="91440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4pPr>
            <a:lvl5pPr marL="1097280" indent="0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Slide Number Placeholder 9"/>
          <p:cNvSpPr txBox="1">
            <a:spLocks/>
          </p:cNvSpPr>
          <p:nvPr userDrawn="1"/>
        </p:nvSpPr>
        <p:spPr>
          <a:xfrm>
            <a:off x="8520430" y="65074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886C9C-DC18-4195-8FD5-A50AA931D41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10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NAT-23942-227Z-v1.ti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4"/>
          <a:stretch/>
        </p:blipFill>
        <p:spPr>
          <a:xfrm>
            <a:off x="0" y="0"/>
            <a:ext cx="9144000" cy="686802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4321588"/>
            <a:ext cx="9144000" cy="11930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CapBLUe_Horiz-Blu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9" y="4765815"/>
            <a:ext cx="3032605" cy="431648"/>
          </a:xfrm>
          <a:prstGeom prst="rect">
            <a:avLst/>
          </a:prstGeom>
        </p:spPr>
      </p:pic>
      <p:sp>
        <p:nvSpPr>
          <p:cNvPr id="1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71454" y="5032022"/>
            <a:ext cx="5003029" cy="457200"/>
          </a:xfr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45720" indent="0" algn="r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1pPr>
            <a:lvl2pPr marL="36576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2pPr>
            <a:lvl3pPr marL="64008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3pPr>
            <a:lvl4pPr marL="91440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4pPr>
            <a:lvl5pPr marL="1097280" indent="0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3690505" y="4475527"/>
            <a:ext cx="5003029" cy="518394"/>
          </a:xfrm>
        </p:spPr>
        <p:txBody>
          <a:bodyPr/>
          <a:lstStyle>
            <a:lvl1pPr algn="r">
              <a:defRPr sz="2400" spc="150" baseline="0">
                <a:solidFill>
                  <a:schemeClr val="tx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74497" y="6506015"/>
            <a:ext cx="715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Capital BlueCross is an </a:t>
            </a:r>
            <a:r>
              <a:rPr lang="en-US" sz="12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120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ndependent Licensee of the BlueCross BlueShield Association</a:t>
            </a:r>
          </a:p>
        </p:txBody>
      </p:sp>
    </p:spTree>
    <p:extLst>
      <p:ext uri="{BB962C8B-B14F-4D97-AF65-F5344CB8AC3E}">
        <p14:creationId xmlns:p14="http://schemas.microsoft.com/office/powerpoint/2010/main" val="4288951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NAT-23942-236Z-v2.ti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4321588"/>
            <a:ext cx="9144000" cy="11930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CapBLUe_Horiz-Blu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9" y="4765815"/>
            <a:ext cx="3032605" cy="431648"/>
          </a:xfrm>
          <a:prstGeom prst="rect">
            <a:avLst/>
          </a:prstGeom>
        </p:spPr>
      </p:pic>
      <p:sp>
        <p:nvSpPr>
          <p:cNvPr id="1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71454" y="5032022"/>
            <a:ext cx="5003029" cy="457200"/>
          </a:xfr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45720" indent="0" algn="r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1pPr>
            <a:lvl2pPr marL="36576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2pPr>
            <a:lvl3pPr marL="64008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3pPr>
            <a:lvl4pPr marL="91440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4pPr>
            <a:lvl5pPr marL="1097280" indent="0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3690505" y="4475527"/>
            <a:ext cx="5003029" cy="518394"/>
          </a:xfrm>
        </p:spPr>
        <p:txBody>
          <a:bodyPr/>
          <a:lstStyle>
            <a:lvl1pPr algn="r">
              <a:defRPr sz="2400" spc="150" baseline="0">
                <a:solidFill>
                  <a:schemeClr val="tx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74497" y="6506015"/>
            <a:ext cx="715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Capital BlueCross is an </a:t>
            </a:r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ndependent Licensee of the BlueCross BlueShield Association</a:t>
            </a:r>
          </a:p>
        </p:txBody>
      </p:sp>
    </p:spTree>
    <p:extLst>
      <p:ext uri="{BB962C8B-B14F-4D97-AF65-F5344CB8AC3E}">
        <p14:creationId xmlns:p14="http://schemas.microsoft.com/office/powerpoint/2010/main" val="4288951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NAT-23942-241Z-v1.ti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78"/>
          <a:stretch/>
        </p:blipFill>
        <p:spPr>
          <a:xfrm>
            <a:off x="0" y="0"/>
            <a:ext cx="9144000" cy="686288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4321588"/>
            <a:ext cx="9144000" cy="11930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apBLUe_Horiz-Blu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9" y="4765815"/>
            <a:ext cx="3032605" cy="43164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71454" y="5032022"/>
            <a:ext cx="5003029" cy="457200"/>
          </a:xfr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45720" indent="0" algn="r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1pPr>
            <a:lvl2pPr marL="36576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2pPr>
            <a:lvl3pPr marL="64008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3pPr>
            <a:lvl4pPr marL="91440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4pPr>
            <a:lvl5pPr marL="1097280" indent="0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Title 12"/>
          <p:cNvSpPr>
            <a:spLocks noGrp="1"/>
          </p:cNvSpPr>
          <p:nvPr>
            <p:ph type="title"/>
          </p:nvPr>
        </p:nvSpPr>
        <p:spPr>
          <a:xfrm>
            <a:off x="3690505" y="4475527"/>
            <a:ext cx="5003029" cy="518394"/>
          </a:xfrm>
        </p:spPr>
        <p:txBody>
          <a:bodyPr/>
          <a:lstStyle>
            <a:lvl1pPr algn="r">
              <a:defRPr sz="2400" spc="150" baseline="0">
                <a:solidFill>
                  <a:schemeClr val="tx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74497" y="6506015"/>
            <a:ext cx="715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Capital BlueCross is an </a:t>
            </a:r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ndependent Licensee of the BlueCross BlueShield Association</a:t>
            </a:r>
          </a:p>
        </p:txBody>
      </p:sp>
    </p:spTree>
    <p:extLst>
      <p:ext uri="{BB962C8B-B14F-4D97-AF65-F5344CB8AC3E}">
        <p14:creationId xmlns:p14="http://schemas.microsoft.com/office/powerpoint/2010/main" val="141095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NAT-23942-245Z-v2.ti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4"/>
          <a:stretch/>
        </p:blipFill>
        <p:spPr>
          <a:xfrm>
            <a:off x="0" y="0"/>
            <a:ext cx="9144000" cy="686802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4321588"/>
            <a:ext cx="9144000" cy="11930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apBLUe_Horiz-Blu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9" y="4765815"/>
            <a:ext cx="3032605" cy="431648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71454" y="5032022"/>
            <a:ext cx="5003029" cy="457200"/>
          </a:xfr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45720" indent="0" algn="r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1pPr>
            <a:lvl2pPr marL="36576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2pPr>
            <a:lvl3pPr marL="64008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3pPr>
            <a:lvl4pPr marL="91440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4pPr>
            <a:lvl5pPr marL="1097280" indent="0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Title 12"/>
          <p:cNvSpPr>
            <a:spLocks noGrp="1"/>
          </p:cNvSpPr>
          <p:nvPr>
            <p:ph type="title"/>
          </p:nvPr>
        </p:nvSpPr>
        <p:spPr>
          <a:xfrm>
            <a:off x="3690505" y="4475527"/>
            <a:ext cx="5003029" cy="518394"/>
          </a:xfrm>
        </p:spPr>
        <p:txBody>
          <a:bodyPr/>
          <a:lstStyle>
            <a:lvl1pPr algn="r">
              <a:defRPr sz="2400" spc="150" baseline="0">
                <a:solidFill>
                  <a:schemeClr val="tx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74497" y="6506015"/>
            <a:ext cx="715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Capital BlueCross is an </a:t>
            </a:r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ndependent Licensee of the BlueCross BlueShield Association</a:t>
            </a:r>
          </a:p>
        </p:txBody>
      </p:sp>
    </p:spTree>
    <p:extLst>
      <p:ext uri="{BB962C8B-B14F-4D97-AF65-F5344CB8AC3E}">
        <p14:creationId xmlns:p14="http://schemas.microsoft.com/office/powerpoint/2010/main" val="25343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NAT-23942-250Z-v1.ti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8" b="12329"/>
          <a:stretch/>
        </p:blipFill>
        <p:spPr>
          <a:xfrm>
            <a:off x="0" y="0"/>
            <a:ext cx="9144000" cy="4993922"/>
          </a:xfrm>
          <a:prstGeom prst="rect">
            <a:avLst/>
          </a:prstGeom>
        </p:spPr>
      </p:pic>
      <p:pic>
        <p:nvPicPr>
          <p:cNvPr id="5" name="Picture 4" descr="boards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1"/>
          <a:stretch/>
        </p:blipFill>
        <p:spPr>
          <a:xfrm>
            <a:off x="-1" y="4830081"/>
            <a:ext cx="9144001" cy="202791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4321588"/>
            <a:ext cx="9144000" cy="11930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apBLUe_Horiz-Blu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9" y="4765815"/>
            <a:ext cx="3032605" cy="431648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71454" y="5032022"/>
            <a:ext cx="5003029" cy="457200"/>
          </a:xfr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45720" indent="0" algn="r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1pPr>
            <a:lvl2pPr marL="36576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2pPr>
            <a:lvl3pPr marL="64008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3pPr>
            <a:lvl4pPr marL="91440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4pPr>
            <a:lvl5pPr marL="1097280" indent="0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Title 12"/>
          <p:cNvSpPr>
            <a:spLocks noGrp="1"/>
          </p:cNvSpPr>
          <p:nvPr>
            <p:ph type="title"/>
          </p:nvPr>
        </p:nvSpPr>
        <p:spPr>
          <a:xfrm>
            <a:off x="3690505" y="4475527"/>
            <a:ext cx="5003029" cy="518394"/>
          </a:xfrm>
        </p:spPr>
        <p:txBody>
          <a:bodyPr/>
          <a:lstStyle>
            <a:lvl1pPr algn="r">
              <a:defRPr sz="2400" spc="150" baseline="0">
                <a:solidFill>
                  <a:schemeClr val="tx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74497" y="6506015"/>
            <a:ext cx="715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Capital BlueCross is an </a:t>
            </a:r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ndependent Licensee of the BlueCross BlueShield Association</a:t>
            </a:r>
          </a:p>
        </p:txBody>
      </p:sp>
    </p:spTree>
    <p:extLst>
      <p:ext uri="{BB962C8B-B14F-4D97-AF65-F5344CB8AC3E}">
        <p14:creationId xmlns:p14="http://schemas.microsoft.com/office/powerpoint/2010/main" val="25343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CNAT-23942-211Z-v2.ti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0" b="25975"/>
          <a:stretch/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4321588"/>
            <a:ext cx="9144000" cy="11930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apBLUe_Horiz-Blu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9" y="4765815"/>
            <a:ext cx="3032605" cy="431648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71454" y="5032022"/>
            <a:ext cx="5003029" cy="457200"/>
          </a:xfr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45720" indent="0" algn="r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1pPr>
            <a:lvl2pPr marL="36576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2pPr>
            <a:lvl3pPr marL="64008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3pPr>
            <a:lvl4pPr marL="91440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4pPr>
            <a:lvl5pPr marL="1097280" indent="0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Title 12"/>
          <p:cNvSpPr>
            <a:spLocks noGrp="1"/>
          </p:cNvSpPr>
          <p:nvPr>
            <p:ph type="title"/>
          </p:nvPr>
        </p:nvSpPr>
        <p:spPr>
          <a:xfrm>
            <a:off x="3690505" y="4475527"/>
            <a:ext cx="5003029" cy="518394"/>
          </a:xfrm>
        </p:spPr>
        <p:txBody>
          <a:bodyPr/>
          <a:lstStyle>
            <a:lvl1pPr algn="r">
              <a:defRPr sz="2400" spc="150" baseline="0">
                <a:solidFill>
                  <a:schemeClr val="tx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74497" y="6506015"/>
            <a:ext cx="715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Capital BlueCross is an </a:t>
            </a:r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ndependent Licensee of the BlueCross BlueShield Association</a:t>
            </a:r>
          </a:p>
        </p:txBody>
      </p:sp>
    </p:spTree>
    <p:extLst>
      <p:ext uri="{BB962C8B-B14F-4D97-AF65-F5344CB8AC3E}">
        <p14:creationId xmlns:p14="http://schemas.microsoft.com/office/powerpoint/2010/main" val="917780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NAT-23942-224Z-v1.ti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3" t="28163" r="22712" b="28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4321588"/>
            <a:ext cx="9144000" cy="11930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apBLUe_Horiz-Blu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9" y="4765815"/>
            <a:ext cx="3032605" cy="431648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71454" y="5032022"/>
            <a:ext cx="5003029" cy="457200"/>
          </a:xfr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45720" indent="0" algn="r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1pPr>
            <a:lvl2pPr marL="36576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2pPr>
            <a:lvl3pPr marL="64008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3pPr>
            <a:lvl4pPr marL="91440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4pPr>
            <a:lvl5pPr marL="1097280" indent="0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Title 12"/>
          <p:cNvSpPr>
            <a:spLocks noGrp="1"/>
          </p:cNvSpPr>
          <p:nvPr>
            <p:ph type="title"/>
          </p:nvPr>
        </p:nvSpPr>
        <p:spPr>
          <a:xfrm>
            <a:off x="3690505" y="4475527"/>
            <a:ext cx="5003029" cy="518394"/>
          </a:xfrm>
        </p:spPr>
        <p:txBody>
          <a:bodyPr/>
          <a:lstStyle>
            <a:lvl1pPr algn="r">
              <a:defRPr sz="2400" spc="150" baseline="0">
                <a:solidFill>
                  <a:schemeClr val="tx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74497" y="6506015"/>
            <a:ext cx="715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Capital BlueCross is an </a:t>
            </a:r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ndependent Licensee of the BlueCross BlueShield Association</a:t>
            </a:r>
          </a:p>
        </p:txBody>
      </p:sp>
    </p:spTree>
    <p:extLst>
      <p:ext uri="{BB962C8B-B14F-4D97-AF65-F5344CB8AC3E}">
        <p14:creationId xmlns:p14="http://schemas.microsoft.com/office/powerpoint/2010/main" val="140092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NAT-23942-197Z-v1.ti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3" b="29413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4321588"/>
            <a:ext cx="9144000" cy="11930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apBLUe_Horiz-Blu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9" y="4765815"/>
            <a:ext cx="3032605" cy="431648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71454" y="5032022"/>
            <a:ext cx="5003029" cy="457200"/>
          </a:xfr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45720" indent="0" algn="r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1pPr>
            <a:lvl2pPr marL="36576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2pPr>
            <a:lvl3pPr marL="64008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3pPr>
            <a:lvl4pPr marL="91440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4pPr>
            <a:lvl5pPr marL="1097280" indent="0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Title 12"/>
          <p:cNvSpPr>
            <a:spLocks noGrp="1"/>
          </p:cNvSpPr>
          <p:nvPr>
            <p:ph type="title"/>
          </p:nvPr>
        </p:nvSpPr>
        <p:spPr>
          <a:xfrm>
            <a:off x="3690505" y="4475527"/>
            <a:ext cx="5003029" cy="518394"/>
          </a:xfrm>
        </p:spPr>
        <p:txBody>
          <a:bodyPr/>
          <a:lstStyle>
            <a:lvl1pPr algn="r">
              <a:defRPr sz="2400" spc="150" baseline="0">
                <a:solidFill>
                  <a:schemeClr val="tx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74497" y="6506015"/>
            <a:ext cx="715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Capital BlueCross is an </a:t>
            </a:r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ndependent Licensee of the BlueCross BlueShield Association</a:t>
            </a:r>
          </a:p>
        </p:txBody>
      </p:sp>
    </p:spTree>
    <p:extLst>
      <p:ext uri="{BB962C8B-B14F-4D97-AF65-F5344CB8AC3E}">
        <p14:creationId xmlns:p14="http://schemas.microsoft.com/office/powerpoint/2010/main" val="58499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0" y="0"/>
            <a:ext cx="228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2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672" y="2187726"/>
            <a:ext cx="5927437" cy="1555488"/>
          </a:xfrm>
        </p:spPr>
        <p:txBody>
          <a:bodyPr/>
          <a:lstStyle>
            <a:lvl1pPr algn="r">
              <a:defRPr lang="en-US" sz="42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9" y="4770873"/>
            <a:ext cx="3032605" cy="421532"/>
          </a:xfrm>
          <a:prstGeom prst="rect">
            <a:avLst/>
          </a:prstGeom>
        </p:spPr>
      </p:pic>
      <p:sp>
        <p:nvSpPr>
          <p:cNvPr id="12" name="Slide Number Placeholder 9"/>
          <p:cNvSpPr txBox="1">
            <a:spLocks/>
          </p:cNvSpPr>
          <p:nvPr userDrawn="1"/>
        </p:nvSpPr>
        <p:spPr>
          <a:xfrm>
            <a:off x="8520430" y="65074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886C9C-DC18-4195-8FD5-A50AA931D41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NAT-23942-240Z-v2.ti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/>
          <a:stretch/>
        </p:blipFill>
        <p:spPr>
          <a:xfrm>
            <a:off x="0" y="-1"/>
            <a:ext cx="9144000" cy="688740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4321588"/>
            <a:ext cx="9144000" cy="11930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CapBLUe_Horiz-Blu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9" y="4765815"/>
            <a:ext cx="3032605" cy="431648"/>
          </a:xfrm>
          <a:prstGeom prst="rect">
            <a:avLst/>
          </a:prstGeom>
        </p:spPr>
      </p:pic>
      <p:sp>
        <p:nvSpPr>
          <p:cNvPr id="1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71454" y="5032022"/>
            <a:ext cx="5003029" cy="457200"/>
          </a:xfr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45720" indent="0" algn="r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1pPr>
            <a:lvl2pPr marL="36576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2pPr>
            <a:lvl3pPr marL="64008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3pPr>
            <a:lvl4pPr marL="91440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4pPr>
            <a:lvl5pPr marL="1097280" indent="0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3690505" y="4475527"/>
            <a:ext cx="5003029" cy="518394"/>
          </a:xfrm>
        </p:spPr>
        <p:txBody>
          <a:bodyPr/>
          <a:lstStyle>
            <a:lvl1pPr algn="r">
              <a:defRPr sz="2400" spc="150" baseline="0">
                <a:solidFill>
                  <a:schemeClr val="tx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74497" y="6506015"/>
            <a:ext cx="715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Capital BlueCross is an </a:t>
            </a:r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ndependent Licensee of the BlueCross BlueShield Association</a:t>
            </a:r>
          </a:p>
        </p:txBody>
      </p:sp>
    </p:spTree>
    <p:extLst>
      <p:ext uri="{BB962C8B-B14F-4D97-AF65-F5344CB8AC3E}">
        <p14:creationId xmlns:p14="http://schemas.microsoft.com/office/powerpoint/2010/main" val="3792473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82725"/>
            <a:ext cx="9144000" cy="448627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2824" y="1719071"/>
            <a:ext cx="5696068" cy="440740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99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677148" y="1719072"/>
            <a:ext cx="4085112" cy="4407408"/>
          </a:xfrm>
        </p:spPr>
        <p:txBody>
          <a:bodyPr/>
          <a:lstStyle>
            <a:lvl1pPr marL="45720" indent="0" algn="ctr">
              <a:buNone/>
              <a:defRPr/>
            </a:lvl1pPr>
          </a:lstStyle>
          <a:p>
            <a:r>
              <a:rPr lang="en-US" dirty="0" smtClean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321539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82296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0">
                <a:solidFill>
                  <a:srgbClr val="AA272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8229600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28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452641" y="304800"/>
            <a:ext cx="8238087" cy="637032"/>
          </a:xfrm>
        </p:spPr>
        <p:txBody>
          <a:bodyPr anchor="t">
            <a:noAutofit/>
          </a:bodyPr>
          <a:lstStyle>
            <a:lvl1pPr>
              <a:defRPr sz="3000">
                <a:solidFill>
                  <a:srgbClr val="4F81B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 userDrawn="1"/>
        </p:nvSpPr>
        <p:spPr bwMode="auto">
          <a:xfrm>
            <a:off x="2701118" y="6208367"/>
            <a:ext cx="567860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All rates and forms are pending final approval from the Pennsylvania Insurance Department and/or CMS and are not to be used for quoting or other marketing purposes.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NAT-23942-246Z-v2.ti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4321588"/>
            <a:ext cx="9144000" cy="11930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CapBLUe_Horiz-Blu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9" y="4765815"/>
            <a:ext cx="3032605" cy="431648"/>
          </a:xfrm>
          <a:prstGeom prst="rect">
            <a:avLst/>
          </a:prstGeom>
        </p:spPr>
      </p:pic>
      <p:sp>
        <p:nvSpPr>
          <p:cNvPr id="1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71454" y="5032022"/>
            <a:ext cx="5003029" cy="457200"/>
          </a:xfr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45720" indent="0" algn="r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1pPr>
            <a:lvl2pPr marL="36576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2pPr>
            <a:lvl3pPr marL="64008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3pPr>
            <a:lvl4pPr marL="91440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4pPr>
            <a:lvl5pPr marL="1097280" indent="0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3690505" y="4475527"/>
            <a:ext cx="5003029" cy="518394"/>
          </a:xfrm>
        </p:spPr>
        <p:txBody>
          <a:bodyPr/>
          <a:lstStyle>
            <a:lvl1pPr algn="r">
              <a:defRPr sz="2400" spc="150" baseline="0">
                <a:solidFill>
                  <a:schemeClr val="tx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74497" y="6506015"/>
            <a:ext cx="715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Capital BlueCross is an </a:t>
            </a:r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ndependent Licensee of the BlueCross BlueShield Association</a:t>
            </a:r>
          </a:p>
        </p:txBody>
      </p:sp>
    </p:spTree>
    <p:extLst>
      <p:ext uri="{BB962C8B-B14F-4D97-AF65-F5344CB8AC3E}">
        <p14:creationId xmlns:p14="http://schemas.microsoft.com/office/powerpoint/2010/main" val="161087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625662_ML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7"/>
          <a:stretch/>
        </p:blipFill>
        <p:spPr>
          <a:xfrm>
            <a:off x="-1" y="6349"/>
            <a:ext cx="9144001" cy="685352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4321588"/>
            <a:ext cx="9144000" cy="11930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CapBLUe_Horiz-Blu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9" y="4765815"/>
            <a:ext cx="3032605" cy="431648"/>
          </a:xfrm>
          <a:prstGeom prst="rect">
            <a:avLst/>
          </a:prstGeom>
        </p:spPr>
      </p:pic>
      <p:sp>
        <p:nvSpPr>
          <p:cNvPr id="1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71454" y="5032022"/>
            <a:ext cx="5003029" cy="457200"/>
          </a:xfr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45720" indent="0" algn="r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1pPr>
            <a:lvl2pPr marL="36576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2pPr>
            <a:lvl3pPr marL="64008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3pPr>
            <a:lvl4pPr marL="91440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4pPr>
            <a:lvl5pPr marL="1097280" indent="0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3690505" y="4475527"/>
            <a:ext cx="5003029" cy="518394"/>
          </a:xfrm>
        </p:spPr>
        <p:txBody>
          <a:bodyPr/>
          <a:lstStyle>
            <a:lvl1pPr algn="r">
              <a:defRPr sz="2400" spc="150" baseline="0">
                <a:solidFill>
                  <a:schemeClr val="tx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74497" y="6506015"/>
            <a:ext cx="715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Capital BlueCross is an </a:t>
            </a:r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ndependent Licensee of the BlueCross BlueShield Association</a:t>
            </a:r>
          </a:p>
        </p:txBody>
      </p:sp>
    </p:spTree>
    <p:extLst>
      <p:ext uri="{BB962C8B-B14F-4D97-AF65-F5344CB8AC3E}">
        <p14:creationId xmlns:p14="http://schemas.microsoft.com/office/powerpoint/2010/main" val="2074161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228710_ML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" r="7106"/>
          <a:stretch/>
        </p:blipFill>
        <p:spPr>
          <a:xfrm>
            <a:off x="0" y="0"/>
            <a:ext cx="9144000" cy="686261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4321588"/>
            <a:ext cx="9144000" cy="11930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CapBLUe_Horiz-Blu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9" y="4765815"/>
            <a:ext cx="3032605" cy="431648"/>
          </a:xfrm>
          <a:prstGeom prst="rect">
            <a:avLst/>
          </a:prstGeom>
        </p:spPr>
      </p:pic>
      <p:sp>
        <p:nvSpPr>
          <p:cNvPr id="1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71454" y="5032022"/>
            <a:ext cx="5003029" cy="457200"/>
          </a:xfr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45720" indent="0" algn="r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1pPr>
            <a:lvl2pPr marL="36576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2pPr>
            <a:lvl3pPr marL="64008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3pPr>
            <a:lvl4pPr marL="91440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4pPr>
            <a:lvl5pPr marL="1097280" indent="0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3690505" y="4475527"/>
            <a:ext cx="5003029" cy="518394"/>
          </a:xfrm>
        </p:spPr>
        <p:txBody>
          <a:bodyPr/>
          <a:lstStyle>
            <a:lvl1pPr algn="r">
              <a:defRPr sz="2400" spc="150" baseline="0">
                <a:solidFill>
                  <a:schemeClr val="tx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74497" y="6506015"/>
            <a:ext cx="715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Capital BlueCross is an </a:t>
            </a:r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ndependent Licensee of the BlueCross BlueShield Association</a:t>
            </a:r>
          </a:p>
        </p:txBody>
      </p:sp>
    </p:spTree>
    <p:extLst>
      <p:ext uri="{BB962C8B-B14F-4D97-AF65-F5344CB8AC3E}">
        <p14:creationId xmlns:p14="http://schemas.microsoft.com/office/powerpoint/2010/main" val="181301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CNAT-23942-167Z-v1.ti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/>
          <a:stretch/>
        </p:blipFill>
        <p:spPr>
          <a:xfrm>
            <a:off x="0" y="-1"/>
            <a:ext cx="9144000" cy="688740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4321588"/>
            <a:ext cx="9144000" cy="11930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CapBLUe_Horiz-Blu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9" y="4765815"/>
            <a:ext cx="3032605" cy="431648"/>
          </a:xfrm>
          <a:prstGeom prst="rect">
            <a:avLst/>
          </a:prstGeom>
        </p:spPr>
      </p:pic>
      <p:sp>
        <p:nvSpPr>
          <p:cNvPr id="1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71454" y="5032022"/>
            <a:ext cx="5003029" cy="457200"/>
          </a:xfr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45720" indent="0" algn="r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1pPr>
            <a:lvl2pPr marL="36576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2pPr>
            <a:lvl3pPr marL="64008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3pPr>
            <a:lvl4pPr marL="91440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4pPr>
            <a:lvl5pPr marL="1097280" indent="0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3690505" y="4475527"/>
            <a:ext cx="5003029" cy="518394"/>
          </a:xfrm>
        </p:spPr>
        <p:txBody>
          <a:bodyPr/>
          <a:lstStyle>
            <a:lvl1pPr algn="r">
              <a:defRPr sz="2400" spc="150" baseline="0">
                <a:solidFill>
                  <a:schemeClr val="tx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74497" y="6506015"/>
            <a:ext cx="715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Capital BlueCross is an </a:t>
            </a:r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ndependent Licensee of the BlueCross BlueShield Association</a:t>
            </a:r>
          </a:p>
        </p:txBody>
      </p:sp>
    </p:spTree>
    <p:extLst>
      <p:ext uri="{BB962C8B-B14F-4D97-AF65-F5344CB8AC3E}">
        <p14:creationId xmlns:p14="http://schemas.microsoft.com/office/powerpoint/2010/main" val="2309354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NAT-23942-200Z-v2.ti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9"/>
          <a:stretch/>
        </p:blipFill>
        <p:spPr>
          <a:xfrm>
            <a:off x="-1" y="0"/>
            <a:ext cx="9144001" cy="686378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4321588"/>
            <a:ext cx="9144000" cy="11930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CapBLUe_Horiz-Blu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9" y="4765815"/>
            <a:ext cx="3032605" cy="431648"/>
          </a:xfrm>
          <a:prstGeom prst="rect">
            <a:avLst/>
          </a:prstGeom>
        </p:spPr>
      </p:pic>
      <p:sp>
        <p:nvSpPr>
          <p:cNvPr id="1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71454" y="5032022"/>
            <a:ext cx="5003029" cy="457200"/>
          </a:xfr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45720" indent="0" algn="r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1pPr>
            <a:lvl2pPr marL="36576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2pPr>
            <a:lvl3pPr marL="64008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3pPr>
            <a:lvl4pPr marL="91440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4pPr>
            <a:lvl5pPr marL="1097280" indent="0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3690505" y="4475527"/>
            <a:ext cx="5003029" cy="518394"/>
          </a:xfrm>
        </p:spPr>
        <p:txBody>
          <a:bodyPr/>
          <a:lstStyle>
            <a:lvl1pPr algn="r">
              <a:defRPr sz="2400" spc="150" baseline="0">
                <a:solidFill>
                  <a:schemeClr val="tx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74497" y="6506015"/>
            <a:ext cx="715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Capital BlueCross is an </a:t>
            </a:r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ndependent Licensee of the BlueCross BlueShield Association</a:t>
            </a:r>
          </a:p>
        </p:txBody>
      </p:sp>
    </p:spTree>
    <p:extLst>
      <p:ext uri="{BB962C8B-B14F-4D97-AF65-F5344CB8AC3E}">
        <p14:creationId xmlns:p14="http://schemas.microsoft.com/office/powerpoint/2010/main" val="3648590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CNAT-23942-208Z-v2.ti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5" b="27810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4321588"/>
            <a:ext cx="9144000" cy="11930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CapBLUe_Horiz-Blu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9" y="4765815"/>
            <a:ext cx="3032605" cy="431648"/>
          </a:xfrm>
          <a:prstGeom prst="rect">
            <a:avLst/>
          </a:prstGeom>
        </p:spPr>
      </p:pic>
      <p:sp>
        <p:nvSpPr>
          <p:cNvPr id="1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71454" y="5032022"/>
            <a:ext cx="5003029" cy="457200"/>
          </a:xfr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45720" indent="0" algn="r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1pPr>
            <a:lvl2pPr marL="36576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2pPr>
            <a:lvl3pPr marL="64008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3pPr>
            <a:lvl4pPr marL="91440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4pPr>
            <a:lvl5pPr marL="1097280" indent="0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3690505" y="4475527"/>
            <a:ext cx="5003029" cy="518394"/>
          </a:xfrm>
        </p:spPr>
        <p:txBody>
          <a:bodyPr/>
          <a:lstStyle>
            <a:lvl1pPr algn="r">
              <a:defRPr sz="2400" spc="150" baseline="0">
                <a:solidFill>
                  <a:schemeClr val="tx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74497" y="6506015"/>
            <a:ext cx="715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Capital BlueCross is an </a:t>
            </a:r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ndependent Licensee of the BlueCross BlueShield Association</a:t>
            </a:r>
          </a:p>
        </p:txBody>
      </p:sp>
    </p:spTree>
    <p:extLst>
      <p:ext uri="{BB962C8B-B14F-4D97-AF65-F5344CB8AC3E}">
        <p14:creationId xmlns:p14="http://schemas.microsoft.com/office/powerpoint/2010/main" val="4288951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NAT-23942-217Z-v2.ti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4"/>
          <a:stretch/>
        </p:blipFill>
        <p:spPr>
          <a:xfrm>
            <a:off x="0" y="-1"/>
            <a:ext cx="9144000" cy="686056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4321588"/>
            <a:ext cx="9144000" cy="11930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CapBLUe_Horiz-Blu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9" y="4765815"/>
            <a:ext cx="3032605" cy="431648"/>
          </a:xfrm>
          <a:prstGeom prst="rect">
            <a:avLst/>
          </a:prstGeom>
        </p:spPr>
      </p:pic>
      <p:sp>
        <p:nvSpPr>
          <p:cNvPr id="1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71454" y="5032022"/>
            <a:ext cx="5003029" cy="457200"/>
          </a:xfr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45720" indent="0" algn="r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1pPr>
            <a:lvl2pPr marL="36576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2pPr>
            <a:lvl3pPr marL="64008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3pPr>
            <a:lvl4pPr marL="914400" indent="0">
              <a:buNone/>
              <a:defRPr lang="en-US" sz="2400" kern="1200" cap="all" spc="15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4pPr>
            <a:lvl5pPr marL="1097280" indent="0">
              <a:buNone/>
              <a:defRPr lang="en-US" sz="2400" kern="1200" cap="all" spc="150" baseline="0" dirty="0">
                <a:ln>
                  <a:noFill/>
                </a:ln>
                <a:solidFill>
                  <a:schemeClr val="tx2"/>
                </a:solidFill>
                <a:effectLst/>
                <a:latin typeface="Franklin Gothic Book"/>
                <a:ea typeface="+mj-ea"/>
                <a:cs typeface="Franklin Gothic Book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3690505" y="4475527"/>
            <a:ext cx="5003029" cy="518394"/>
          </a:xfrm>
        </p:spPr>
        <p:txBody>
          <a:bodyPr/>
          <a:lstStyle>
            <a:lvl1pPr algn="r">
              <a:defRPr sz="2400" spc="150" baseline="0">
                <a:solidFill>
                  <a:schemeClr val="tx2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74497" y="6506015"/>
            <a:ext cx="715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Capital BlueCross is an </a:t>
            </a:r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ndependent Licensee of the BlueCross BlueShield Association</a:t>
            </a:r>
          </a:p>
        </p:txBody>
      </p:sp>
    </p:spTree>
    <p:extLst>
      <p:ext uri="{BB962C8B-B14F-4D97-AF65-F5344CB8AC3E}">
        <p14:creationId xmlns:p14="http://schemas.microsoft.com/office/powerpoint/2010/main" val="4288951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3999" cy="149884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CapBLUe_Horiz-Blue.png"/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4" y="6280817"/>
            <a:ext cx="2070485" cy="29470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9"/>
          <p:cNvSpPr txBox="1">
            <a:spLocks/>
          </p:cNvSpPr>
          <p:nvPr userDrawn="1"/>
        </p:nvSpPr>
        <p:spPr>
          <a:xfrm>
            <a:off x="8520430" y="65074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886C9C-DC18-4195-8FD5-A50AA931D41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87" r:id="rId3"/>
    <p:sldLayoutId id="2147483688" r:id="rId4"/>
    <p:sldLayoutId id="2147483689" r:id="rId5"/>
    <p:sldLayoutId id="2147483686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67" r:id="rId12"/>
    <p:sldLayoutId id="2147483668" r:id="rId13"/>
    <p:sldLayoutId id="2147483669" r:id="rId14"/>
    <p:sldLayoutId id="2147483670" r:id="rId15"/>
    <p:sldLayoutId id="2147483672" r:id="rId16"/>
    <p:sldLayoutId id="2147483673" r:id="rId17"/>
    <p:sldLayoutId id="2147483651" r:id="rId18"/>
    <p:sldLayoutId id="2147483650" r:id="rId19"/>
    <p:sldLayoutId id="2147483685" r:id="rId20"/>
    <p:sldLayoutId id="2147483652" r:id="rId21"/>
    <p:sldLayoutId id="2147483684" r:id="rId22"/>
    <p:sldLayoutId id="2147483653" r:id="rId23"/>
    <p:sldLayoutId id="2147483654" r:id="rId24"/>
    <p:sldLayoutId id="2147483683" r:id="rId25"/>
    <p:sldLayoutId id="2147483690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8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24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20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png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 smtClean="0"/>
              <a:t>OPEN ENROLLMENT 2017</a:t>
            </a: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2016 CENTRAL PA ENROLLMENT ASSISTER WEBINAR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873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3443"/>
            <a:ext cx="8381260" cy="1054394"/>
          </a:xfrm>
        </p:spPr>
        <p:txBody>
          <a:bodyPr/>
          <a:lstStyle/>
          <a:p>
            <a:r>
              <a:rPr lang="en-US" dirty="0" smtClean="0"/>
              <a:t>Unique features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" y="1588770"/>
            <a:ext cx="7496175" cy="18882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140" y="2857500"/>
            <a:ext cx="5356120" cy="1543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7" y="4502485"/>
            <a:ext cx="3247073" cy="1639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960" y="4654512"/>
            <a:ext cx="3367300" cy="1536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88" y="304800"/>
            <a:ext cx="1542722" cy="7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0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6890" y="1590452"/>
            <a:ext cx="5088430" cy="21602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Features</a:t>
            </a:r>
            <a:br>
              <a:rPr lang="en-US" dirty="0" smtClean="0"/>
            </a:b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465280" y="1800748"/>
            <a:ext cx="490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The plan </a:t>
            </a:r>
            <a:r>
              <a:rPr lang="en-US" sz="2400" b="1" dirty="0"/>
              <a:t>becomes even better with </a:t>
            </a:r>
            <a:endParaRPr lang="en-US" sz="2400" dirty="0"/>
          </a:p>
        </p:txBody>
      </p:sp>
      <p:pic>
        <p:nvPicPr>
          <p:cNvPr id="6" name="Picture 5" descr="L6-190_Healthy_Rewards_Colo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8" y="2309907"/>
            <a:ext cx="3992880" cy="721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6100" y="28536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New incentive programs that reward </a:t>
            </a:r>
            <a:r>
              <a:rPr lang="en-US" b="1" dirty="0"/>
              <a:t>your </a:t>
            </a:r>
            <a:r>
              <a:rPr lang="en-US" b="1" dirty="0" smtClean="0"/>
              <a:t>clients for </a:t>
            </a:r>
            <a:r>
              <a:rPr lang="en-US" b="1" dirty="0"/>
              <a:t>living </a:t>
            </a:r>
            <a:r>
              <a:rPr lang="en-US" b="1" dirty="0" smtClean="0"/>
              <a:t>healthy!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88642" y="2231380"/>
            <a:ext cx="29628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94D7"/>
                </a:solidFill>
              </a:rPr>
              <a:t>Personal Profile</a:t>
            </a:r>
          </a:p>
          <a:p>
            <a:r>
              <a:rPr lang="en-US" sz="1400" dirty="0"/>
              <a:t>Complete a </a:t>
            </a:r>
            <a:r>
              <a:rPr lang="en-US" sz="1400" dirty="0" smtClean="0"/>
              <a:t>health </a:t>
            </a:r>
            <a:r>
              <a:rPr lang="en-US" sz="1400" dirty="0"/>
              <a:t>risk </a:t>
            </a:r>
            <a:r>
              <a:rPr lang="en-US" sz="1400" dirty="0" smtClean="0"/>
              <a:t>assessment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5988642" y="5178184"/>
            <a:ext cx="29628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94D7"/>
                </a:solidFill>
              </a:rPr>
              <a:t>Online Health Coaching</a:t>
            </a:r>
          </a:p>
          <a:p>
            <a:r>
              <a:rPr lang="en-US" sz="1400" dirty="0"/>
              <a:t>Participate in one of the fourteen available online coaching programs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826" y="2863905"/>
            <a:ext cx="0" cy="38892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20" idx="2"/>
          </p:cNvCxnSpPr>
          <p:nvPr/>
        </p:nvCxnSpPr>
        <p:spPr>
          <a:xfrm flipV="1">
            <a:off x="7252138" y="4928989"/>
            <a:ext cx="127144" cy="34766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2216" y="3004779"/>
            <a:ext cx="2234131" cy="19242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891" y="3807964"/>
            <a:ext cx="49912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Earn up to $50 for completion of these activities! </a:t>
            </a:r>
          </a:p>
          <a:p>
            <a:r>
              <a:rPr lang="en-US" sz="1600" dirty="0" smtClean="0"/>
              <a:t>(Eligible to the plan subscriber only) 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$25 for online health coaching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$25 for the health risk assessment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88" y="304800"/>
            <a:ext cx="1542722" cy="7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6848"/>
            <a:ext cx="8381260" cy="941331"/>
          </a:xfrm>
        </p:spPr>
        <p:txBody>
          <a:bodyPr/>
          <a:lstStyle/>
          <a:p>
            <a:r>
              <a:rPr lang="en-US" dirty="0" smtClean="0"/>
              <a:t>UNIQUE FEATURES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888" y="1575642"/>
            <a:ext cx="4152900" cy="542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345" y="2157404"/>
            <a:ext cx="838126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3359"/>
                </a:solidFill>
              </a:rPr>
              <a:t>What is Blue365?</a:t>
            </a:r>
          </a:p>
          <a:p>
            <a:r>
              <a:rPr lang="en-US" sz="1400" dirty="0">
                <a:solidFill>
                  <a:srgbClr val="003359"/>
                </a:solidFill>
              </a:rPr>
              <a:t>Blue365</a:t>
            </a:r>
            <a:r>
              <a:rPr lang="en-US" sz="1400" baseline="30000" dirty="0">
                <a:solidFill>
                  <a:srgbClr val="003359"/>
                </a:solidFill>
              </a:rPr>
              <a:t>®</a:t>
            </a:r>
            <a:r>
              <a:rPr lang="en-US" sz="1400" dirty="0">
                <a:solidFill>
                  <a:srgbClr val="003359"/>
                </a:solidFill>
              </a:rPr>
              <a:t> is a program sponsored by participating local Blue Companies that helps you stay healthier, for less. Since 2007, Blue365 has offered discounts for members to save on products and services for a well balanced lifestyle. These “Blue365 Deals” (which are different than the healthcare benefits that you have with your local Blue Company) can help you maintain a healthy lifestyle, while spending less at some of your favorite Blue365 Vendors nationwide</a:t>
            </a:r>
            <a:r>
              <a:rPr lang="en-US" sz="1600" dirty="0">
                <a:solidFill>
                  <a:srgbClr val="003359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14" y="3705971"/>
            <a:ext cx="7609489" cy="1107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28" y="4946535"/>
            <a:ext cx="7672553" cy="960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88" y="304800"/>
            <a:ext cx="1542722" cy="7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0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FEATURES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240" y="1588771"/>
            <a:ext cx="4160393" cy="1520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87491"/>
            <a:ext cx="7520940" cy="1101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770" y="4586160"/>
            <a:ext cx="4136390" cy="434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88" y="304800"/>
            <a:ext cx="1542722" cy="7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58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NETWORK overview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3132" y="1719071"/>
            <a:ext cx="8489128" cy="4407408"/>
          </a:xfrm>
        </p:spPr>
        <p:txBody>
          <a:bodyPr>
            <a:noAutofit/>
          </a:bodyPr>
          <a:lstStyle/>
          <a:p>
            <a:pPr lvl="1"/>
            <a:r>
              <a:rPr lang="en-US" dirty="0" smtClean="0">
                <a:solidFill>
                  <a:srgbClr val="003359"/>
                </a:solidFill>
              </a:rPr>
              <a:t>PPO Network (local and nationwide access)  </a:t>
            </a:r>
          </a:p>
          <a:p>
            <a:endParaRPr lang="en-US" sz="1800" dirty="0" smtClean="0">
              <a:solidFill>
                <a:srgbClr val="003359"/>
              </a:solidFill>
            </a:endParaRPr>
          </a:p>
          <a:p>
            <a:pPr lvl="1" algn="ctr"/>
            <a:endParaRPr lang="en-US" dirty="0" smtClean="0">
              <a:solidFill>
                <a:srgbClr val="003359"/>
              </a:solidFill>
            </a:endParaRPr>
          </a:p>
          <a:p>
            <a:pPr lvl="1" algn="ctr"/>
            <a:endParaRPr lang="en-US" dirty="0">
              <a:solidFill>
                <a:srgbClr val="003359"/>
              </a:solidFill>
            </a:endParaRPr>
          </a:p>
          <a:p>
            <a:pPr lvl="1" algn="ctr"/>
            <a:endParaRPr lang="en-US" dirty="0" smtClean="0">
              <a:solidFill>
                <a:srgbClr val="003359"/>
              </a:solidFill>
            </a:endParaRPr>
          </a:p>
          <a:p>
            <a:pPr lvl="1"/>
            <a:endParaRPr lang="en-US" dirty="0" smtClean="0">
              <a:solidFill>
                <a:srgbClr val="003359"/>
              </a:solidFill>
            </a:endParaRPr>
          </a:p>
          <a:p>
            <a:pPr lvl="1"/>
            <a:endParaRPr lang="en-US" sz="2000" dirty="0" smtClean="0">
              <a:solidFill>
                <a:srgbClr val="003359"/>
              </a:solidFill>
            </a:endParaRPr>
          </a:p>
          <a:p>
            <a:pPr lvl="1"/>
            <a:endParaRPr lang="en-US" sz="2000" dirty="0" smtClean="0">
              <a:solidFill>
                <a:srgbClr val="003359"/>
              </a:solidFill>
            </a:endParaRPr>
          </a:p>
          <a:p>
            <a:pPr lvl="1"/>
            <a:endParaRPr lang="en-US" sz="2000" dirty="0" smtClean="0">
              <a:solidFill>
                <a:srgbClr val="003359"/>
              </a:solidFill>
            </a:endParaRPr>
          </a:p>
          <a:p>
            <a:pPr lvl="1"/>
            <a:endParaRPr lang="en-US" sz="2000" dirty="0">
              <a:solidFill>
                <a:srgbClr val="003359"/>
              </a:solidFill>
            </a:endParaRPr>
          </a:p>
          <a:p>
            <a:pPr lvl="1"/>
            <a:r>
              <a:rPr lang="en-US" sz="2000" dirty="0" smtClean="0">
                <a:solidFill>
                  <a:srgbClr val="003359"/>
                </a:solidFill>
              </a:rPr>
              <a:t>Visit </a:t>
            </a:r>
            <a:r>
              <a:rPr lang="en-US" sz="2000" dirty="0">
                <a:solidFill>
                  <a:srgbClr val="003359"/>
                </a:solidFill>
              </a:rPr>
              <a:t>capbluecross.com to locate a network provider</a:t>
            </a:r>
          </a:p>
          <a:p>
            <a:pPr lvl="1"/>
            <a:endParaRPr lang="en-US" sz="2000" dirty="0" smtClean="0">
              <a:solidFill>
                <a:srgbClr val="003359"/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PPO Network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10" y="2228850"/>
            <a:ext cx="3703320" cy="2343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117" y="2386012"/>
            <a:ext cx="2753441" cy="21859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74570" y="23860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325880" y="4880830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100% acute care hospitals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40230" y="5177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509260" y="4880830"/>
            <a:ext cx="2400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96% acute care hospitals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88" y="304800"/>
            <a:ext cx="1542722" cy="7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010" y="2187726"/>
            <a:ext cx="6926580" cy="1555488"/>
          </a:xfrm>
        </p:spPr>
        <p:txBody>
          <a:bodyPr/>
          <a:lstStyle/>
          <a:p>
            <a:pPr algn="ctr"/>
            <a:r>
              <a:rPr lang="en-US" dirty="0" smtClean="0"/>
              <a:t>Pharmacy  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710" y="4637654"/>
            <a:ext cx="8436550" cy="112306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1800" dirty="0" smtClean="0">
                <a:solidFill>
                  <a:srgbClr val="003359"/>
                </a:solidFill>
              </a:rPr>
              <a:t>January 2017 - Rite-Aid Pharmacies will be participating in the Advanced Choice Network.    </a:t>
            </a:r>
          </a:p>
          <a:p>
            <a:endParaRPr lang="en-US" dirty="0" smtClean="0">
              <a:solidFill>
                <a:srgbClr val="003359"/>
              </a:solidFill>
            </a:endParaRPr>
          </a:p>
          <a:p>
            <a:endParaRPr lang="en-US" dirty="0" smtClean="0">
              <a:solidFill>
                <a:srgbClr val="00335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Pharmacy 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08" y="313439"/>
            <a:ext cx="746792" cy="751855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>
          <a:xfrm rot="21279641">
            <a:off x="365474" y="3712873"/>
            <a:ext cx="1546904" cy="925281"/>
          </a:xfrm>
          <a:prstGeom prst="irregularSeal1">
            <a:avLst/>
          </a:prstGeom>
          <a:solidFill>
            <a:srgbClr val="0076AF"/>
          </a:solidFill>
          <a:effectLst/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908810"/>
            <a:ext cx="8961119" cy="149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7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2017 </a:t>
            </a:r>
            <a:r>
              <a:rPr lang="en-US" dirty="0"/>
              <a:t>Rx Products</a:t>
            </a:r>
            <a:br>
              <a:rPr lang="en-US" dirty="0"/>
            </a:br>
            <a:r>
              <a:rPr lang="en-US" dirty="0"/>
              <a:t>Benefit guidelines</a:t>
            </a:r>
            <a:endParaRPr lang="en-US" sz="2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u="sng" dirty="0" smtClean="0"/>
              <a:t>Selectively Closed Formulary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sz="2000" dirty="0" smtClean="0"/>
              <a:t>Coverage of </a:t>
            </a:r>
            <a:r>
              <a:rPr lang="en-US" sz="2000" dirty="0" smtClean="0">
                <a:solidFill>
                  <a:srgbClr val="002060"/>
                </a:solidFill>
              </a:rPr>
              <a:t>brand non-preferred drugs (BNP) </a:t>
            </a:r>
            <a:r>
              <a:rPr lang="en-US" sz="2000" dirty="0" smtClean="0"/>
              <a:t>is limited to select brand non-preferred drugs</a:t>
            </a:r>
          </a:p>
          <a:p>
            <a:pPr marL="548640" lvl="1" indent="-182880" fontAlgn="auto">
              <a:spcAft>
                <a:spcPts val="0"/>
              </a:spcAft>
              <a:defRPr/>
            </a:pPr>
            <a:r>
              <a:rPr lang="en-US" sz="2000" dirty="0" smtClean="0"/>
              <a:t>Multi-source brand drugs excluded</a:t>
            </a:r>
          </a:p>
          <a:p>
            <a:pPr marL="548640" lvl="1" indent="-182880" fontAlgn="auto">
              <a:spcAft>
                <a:spcPts val="0"/>
              </a:spcAft>
              <a:defRPr/>
            </a:pPr>
            <a:r>
              <a:rPr lang="en-US" sz="2000" dirty="0" smtClean="0"/>
              <a:t>Most </a:t>
            </a:r>
            <a:r>
              <a:rPr lang="en-US" sz="2000" dirty="0" smtClean="0">
                <a:solidFill>
                  <a:srgbClr val="002060"/>
                </a:solidFill>
              </a:rPr>
              <a:t>BNP </a:t>
            </a:r>
            <a:r>
              <a:rPr lang="en-US" sz="2000" dirty="0" smtClean="0"/>
              <a:t>are excluded from coverage</a:t>
            </a:r>
          </a:p>
          <a:p>
            <a:pPr marL="548640" lvl="1" indent="-182880" fontAlgn="auto">
              <a:spcAft>
                <a:spcPts val="0"/>
              </a:spcAft>
              <a:defRPr/>
            </a:pPr>
            <a:r>
              <a:rPr lang="en-US" sz="2000" dirty="0" smtClean="0"/>
              <a:t>Non-formulary consideration process to request coverage of </a:t>
            </a:r>
            <a:r>
              <a:rPr lang="en-US" sz="2000" dirty="0" smtClean="0">
                <a:solidFill>
                  <a:srgbClr val="002060"/>
                </a:solidFill>
              </a:rPr>
              <a:t>BNP</a:t>
            </a:r>
            <a:r>
              <a:rPr lang="en-US" sz="2000" dirty="0" smtClean="0"/>
              <a:t> based on medical necessity</a:t>
            </a:r>
          </a:p>
          <a:p>
            <a:pPr marL="91440" indent="0">
              <a:buNone/>
              <a:defRPr/>
            </a:pPr>
            <a:endParaRPr lang="en-US" sz="2000" dirty="0" smtClean="0"/>
          </a:p>
          <a:p>
            <a:pPr marL="91440" indent="0">
              <a:buNone/>
              <a:defRPr/>
            </a:pPr>
            <a:r>
              <a:rPr lang="en-US" sz="2000" b="1" dirty="0" smtClean="0"/>
              <a:t>Information regarding the selectively closed formulary can be found</a:t>
            </a:r>
            <a:r>
              <a:rPr lang="en-US" sz="2000" dirty="0" smtClean="0"/>
              <a:t>: www.capbluecross.com/wps/wcm/connect/CBC-Public/CBC/Members/DrugFormularyInformation_Forms</a:t>
            </a:r>
          </a:p>
          <a:p>
            <a:pPr marL="548640" lvl="1" indent="-182880" fontAlgn="auto">
              <a:spcAft>
                <a:spcPts val="0"/>
              </a:spcAft>
              <a:defRPr/>
            </a:pPr>
            <a:endParaRPr lang="en-US" dirty="0"/>
          </a:p>
          <a:p>
            <a:pPr marL="548640" lvl="1" indent="-182880" fontAlgn="auto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08" y="313439"/>
            <a:ext cx="746792" cy="75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Continuation of these programs from </a:t>
            </a:r>
            <a:r>
              <a:rPr lang="en-US" sz="2000" dirty="0" smtClean="0">
                <a:solidFill>
                  <a:srgbClr val="003359"/>
                </a:solidFill>
              </a:rPr>
              <a:t>2016</a:t>
            </a:r>
          </a:p>
          <a:p>
            <a:endParaRPr lang="en-US" sz="2000" dirty="0">
              <a:solidFill>
                <a:srgbClr val="003359"/>
              </a:solidFill>
            </a:endParaRPr>
          </a:p>
          <a:p>
            <a:r>
              <a:rPr lang="en-US" sz="2000" dirty="0" smtClean="0"/>
              <a:t>Maintenance medication can be purchased in 90-day fills through mail order, or by picking up at CVS (includes </a:t>
            </a:r>
            <a:r>
              <a:rPr lang="en-US" sz="2000" dirty="0"/>
              <a:t>locations inside Target stores now operating as </a:t>
            </a:r>
            <a:r>
              <a:rPr lang="en-US" sz="2000" dirty="0" smtClean="0"/>
              <a:t>CVS/pharmacies)</a:t>
            </a:r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Cost share </a:t>
            </a:r>
            <a:r>
              <a:rPr lang="en-US" sz="2000" dirty="0" smtClean="0"/>
              <a:t>is the same as mail order</a:t>
            </a:r>
          </a:p>
          <a:p>
            <a:endParaRPr lang="en-US" sz="2000" dirty="0" smtClean="0"/>
          </a:p>
          <a:p>
            <a:r>
              <a:rPr lang="en-US" sz="2000" dirty="0" smtClean="0"/>
              <a:t>Limited number of 30-day fills at any pharmacy in the Advanced Choice Network</a:t>
            </a:r>
          </a:p>
          <a:p>
            <a:pPr lvl="1"/>
            <a:r>
              <a:rPr lang="en-US" sz="2000" dirty="0" smtClean="0"/>
              <a:t>Plan will not pay for 30-day fills after this limit has been met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Mandatory Mail and       Maintenance choice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08" y="313439"/>
            <a:ext cx="746792" cy="75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6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alphaModFix amt="38000"/>
          </a:blip>
          <a:stretch>
            <a:fillRect/>
          </a:stretch>
        </p:blipFill>
        <p:spPr>
          <a:xfrm>
            <a:off x="6502400" y="1295400"/>
            <a:ext cx="1968500" cy="19685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671455" y="4475526"/>
            <a:ext cx="5003029" cy="820373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</a:rPr>
              <a:t>agenda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1" y="191836"/>
            <a:ext cx="7411064" cy="378565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00050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2017 Individual Marketplace</a:t>
            </a:r>
          </a:p>
          <a:p>
            <a:pPr marL="857250" lvl="1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Medical Products</a:t>
            </a:r>
          </a:p>
          <a:p>
            <a:pPr marL="857250" lvl="1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Tiering and Deductible</a:t>
            </a:r>
          </a:p>
          <a:p>
            <a:pPr marL="857250" lvl="1" indent="-3429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Unique Features</a:t>
            </a:r>
          </a:p>
          <a:p>
            <a:pPr marL="285750" indent="-228600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Network Overview</a:t>
            </a:r>
          </a:p>
          <a:p>
            <a:pPr marL="285750" indent="-228600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Pharmacy Information</a:t>
            </a:r>
          </a:p>
          <a:p>
            <a:pPr marL="285750" indent="-228600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Contacts</a:t>
            </a:r>
          </a:p>
          <a:p>
            <a:pPr marL="285750" indent="-228600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82783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BlueCross Contact information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 Service Related Issues:</a:t>
            </a:r>
          </a:p>
          <a:p>
            <a:pPr lvl="1"/>
            <a:r>
              <a:rPr lang="en-US" dirty="0" smtClean="0"/>
              <a:t>1.800.730.7219</a:t>
            </a:r>
          </a:p>
          <a:p>
            <a:pPr lvl="1"/>
            <a:endParaRPr lang="en-US" dirty="0"/>
          </a:p>
          <a:p>
            <a:r>
              <a:rPr lang="en-US" dirty="0" smtClean="0"/>
              <a:t>Event Reach Out:</a:t>
            </a:r>
          </a:p>
          <a:p>
            <a:pPr lvl="1"/>
            <a:r>
              <a:rPr lang="en-US" dirty="0" smtClean="0"/>
              <a:t>Cecilia Keesecker: 1.717.541.6115</a:t>
            </a:r>
          </a:p>
          <a:p>
            <a:pPr lvl="1"/>
            <a:r>
              <a:rPr lang="en-US" dirty="0" smtClean="0"/>
              <a:t>Cecilia.Keesecker@capbluecross.com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92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7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INDIVIDUAL Marketplace MEDICAL PRODUCTS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41" y="304800"/>
            <a:ext cx="8238087" cy="92964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CBC 2017 Individual MARKETPLACE </a:t>
            </a:r>
            <a:r>
              <a:rPr lang="en-US" sz="2800" dirty="0" smtClean="0">
                <a:solidFill>
                  <a:schemeClr val="bg1"/>
                </a:solidFill>
              </a:rPr>
              <a:t>Products</a:t>
            </a:r>
            <a:endParaRPr lang="en-US" dirty="0"/>
          </a:p>
        </p:txBody>
      </p:sp>
      <p:pic>
        <p:nvPicPr>
          <p:cNvPr id="3" name="Picture 2" descr="Silver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641" y="3697608"/>
            <a:ext cx="1744813" cy="1484106"/>
          </a:xfrm>
          <a:prstGeom prst="rect">
            <a:avLst/>
          </a:prstGeom>
        </p:spPr>
      </p:pic>
      <p:pic>
        <p:nvPicPr>
          <p:cNvPr id="4" name="Picture 3" descr="Gold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642" y="1552699"/>
            <a:ext cx="1744813" cy="14991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28428" y="4021785"/>
            <a:ext cx="2744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en-US" sz="2800" b="1" dirty="0">
                <a:solidFill>
                  <a:srgbClr val="003359"/>
                </a:solidFill>
              </a:rPr>
              <a:t>PPO 4500/0/10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8429" y="1942804"/>
            <a:ext cx="2744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359"/>
                </a:solidFill>
              </a:rPr>
              <a:t>PPO 1000/0/20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530028"/>
            <a:ext cx="138303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8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31" y="304799"/>
            <a:ext cx="8238087" cy="1210101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GOLD Plan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dirty="0">
                <a:solidFill>
                  <a:schemeClr val="bg1"/>
                </a:solidFill>
              </a:rPr>
              <a:t>PPO </a:t>
            </a:r>
            <a:r>
              <a:rPr lang="en-US" sz="2000" b="1" dirty="0" smtClean="0">
                <a:solidFill>
                  <a:schemeClr val="bg1"/>
                </a:solidFill>
              </a:rPr>
              <a:t>1000/0/20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3200" b="1" dirty="0"/>
              <a:t/>
            </a:r>
            <a:br>
              <a:rPr lang="en-US" sz="3200" b="1" dirty="0"/>
            </a:b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370933"/>
              </p:ext>
            </p:extLst>
          </p:nvPr>
        </p:nvGraphicFramePr>
        <p:xfrm>
          <a:off x="381000" y="1574484"/>
          <a:ext cx="8458318" cy="4437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9530"/>
                <a:gridCol w="2288850"/>
                <a:gridCol w="2369938"/>
              </a:tblGrid>
              <a:tr h="78009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Benefit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2016</a:t>
                      </a:r>
                      <a:endParaRPr lang="en-US" sz="1800" dirty="0"/>
                    </a:p>
                  </a:txBody>
                  <a:tcPr/>
                </a:tc>
              </a:tr>
              <a:tr h="1928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Deductible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Medical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Prescription Drug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Pediatric Dental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3359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Maximum Out of Pocket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3359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Retail Generic Copay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3359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Diagnostic Laboratory Tests when performed at Facility/Hospital owned Lab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>
                        <a:solidFill>
                          <a:srgbClr val="003359"/>
                        </a:solidFill>
                      </a:endParaRPr>
                    </a:p>
                    <a:p>
                      <a:pPr algn="r"/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$1,000/$2,000</a:t>
                      </a:r>
                    </a:p>
                    <a:p>
                      <a:pPr algn="r"/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    $300/$600</a:t>
                      </a:r>
                    </a:p>
                    <a:p>
                      <a:pPr algn="r"/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         $75</a:t>
                      </a:r>
                    </a:p>
                    <a:p>
                      <a:endParaRPr lang="en-US" sz="1800" dirty="0" smtClean="0">
                        <a:solidFill>
                          <a:srgbClr val="003359"/>
                        </a:solidFill>
                      </a:endParaRPr>
                    </a:p>
                    <a:p>
                      <a:pPr algn="r"/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$7,150/ $14,300</a:t>
                      </a:r>
                    </a:p>
                    <a:p>
                      <a:endParaRPr lang="en-US" sz="1800" dirty="0" smtClean="0">
                        <a:solidFill>
                          <a:srgbClr val="003359"/>
                        </a:solidFill>
                      </a:endParaRPr>
                    </a:p>
                    <a:p>
                      <a:pPr algn="r"/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$20 after deductible </a:t>
                      </a:r>
                    </a:p>
                    <a:p>
                      <a:endParaRPr lang="en-US" sz="1800" dirty="0" smtClean="0">
                        <a:solidFill>
                          <a:srgbClr val="003359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$75 after deductible </a:t>
                      </a:r>
                    </a:p>
                    <a:p>
                      <a:endParaRPr lang="en-US" sz="1800" dirty="0" smtClean="0">
                        <a:solidFill>
                          <a:srgbClr val="0033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>
                        <a:solidFill>
                          <a:srgbClr val="003359"/>
                        </a:solidFill>
                      </a:endParaRPr>
                    </a:p>
                    <a:p>
                      <a:pPr algn="r"/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$1,000/$2,000</a:t>
                      </a:r>
                    </a:p>
                    <a:p>
                      <a:pPr algn="r"/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   $300/$600</a:t>
                      </a:r>
                    </a:p>
                    <a:p>
                      <a:pPr algn="r"/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           $75</a:t>
                      </a:r>
                    </a:p>
                    <a:p>
                      <a:endParaRPr lang="en-US" sz="1800" dirty="0" smtClean="0">
                        <a:solidFill>
                          <a:srgbClr val="003359"/>
                        </a:solidFill>
                      </a:endParaRPr>
                    </a:p>
                    <a:p>
                      <a:pPr algn="r"/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$6,850/$13,700</a:t>
                      </a:r>
                    </a:p>
                    <a:p>
                      <a:endParaRPr lang="en-US" sz="1800" dirty="0" smtClean="0">
                        <a:solidFill>
                          <a:srgbClr val="003359"/>
                        </a:solidFill>
                      </a:endParaRPr>
                    </a:p>
                    <a:p>
                      <a:pPr algn="r"/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$16 after deductible</a:t>
                      </a:r>
                    </a:p>
                    <a:p>
                      <a:endParaRPr lang="en-US" sz="1800" dirty="0" smtClean="0">
                        <a:solidFill>
                          <a:srgbClr val="003359"/>
                        </a:solidFill>
                      </a:endParaRPr>
                    </a:p>
                    <a:p>
                      <a:pPr algn="r"/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Deductible applies</a:t>
                      </a:r>
                      <a:endParaRPr lang="en-US" sz="1800" dirty="0">
                        <a:solidFill>
                          <a:srgbClr val="00335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0" y="304800"/>
            <a:ext cx="138303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3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31" y="304800"/>
            <a:ext cx="8238087" cy="105537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SILVER PLAN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dirty="0">
                <a:solidFill>
                  <a:schemeClr val="bg1"/>
                </a:solidFill>
              </a:rPr>
              <a:t>PPO </a:t>
            </a:r>
            <a:r>
              <a:rPr lang="en-US" sz="2000" b="1" dirty="0" smtClean="0">
                <a:solidFill>
                  <a:schemeClr val="bg1"/>
                </a:solidFill>
              </a:rPr>
              <a:t>4500/0/10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3200" b="1" dirty="0"/>
              <a:t/>
            </a:r>
            <a:br>
              <a:rPr lang="en-US" sz="3200" b="1" dirty="0"/>
            </a:b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032026"/>
              </p:ext>
            </p:extLst>
          </p:nvPr>
        </p:nvGraphicFramePr>
        <p:xfrm>
          <a:off x="381000" y="1554481"/>
          <a:ext cx="8309727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3730"/>
                <a:gridCol w="2583180"/>
                <a:gridCol w="2552817"/>
              </a:tblGrid>
              <a:tr h="3483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Benefit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2016</a:t>
                      </a:r>
                      <a:endParaRPr lang="en-US" sz="1800" dirty="0"/>
                    </a:p>
                  </a:txBody>
                  <a:tcPr/>
                </a:tc>
              </a:tr>
              <a:tr h="40064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Deductible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Medical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Prescription Drug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Pediatric Dental</a:t>
                      </a:r>
                    </a:p>
                    <a:p>
                      <a:endParaRPr lang="en-US" sz="1800" dirty="0" smtClean="0">
                        <a:solidFill>
                          <a:srgbClr val="003359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003359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Maximum Out of Pocket</a:t>
                      </a:r>
                    </a:p>
                    <a:p>
                      <a:endParaRPr lang="en-US" sz="1800" dirty="0" smtClean="0">
                        <a:solidFill>
                          <a:srgbClr val="003359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Retail Generic Copay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3359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Diagnostic Laboratory Tests when performed at Facility/Hospital owned Lab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3359"/>
                        </a:solidFill>
                      </a:endParaRPr>
                    </a:p>
                    <a:p>
                      <a:endParaRPr lang="en-US" sz="1800" dirty="0">
                        <a:solidFill>
                          <a:srgbClr val="0033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>
                        <a:solidFill>
                          <a:srgbClr val="003359"/>
                        </a:solidFill>
                      </a:endParaRPr>
                    </a:p>
                    <a:p>
                      <a:pPr algn="r"/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$4,500/$9,000</a:t>
                      </a:r>
                    </a:p>
                    <a:p>
                      <a:pPr algn="r"/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Combined with medical</a:t>
                      </a:r>
                    </a:p>
                    <a:p>
                      <a:pPr algn="r"/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           $75</a:t>
                      </a:r>
                    </a:p>
                    <a:p>
                      <a:endParaRPr lang="en-US" sz="1800" dirty="0" smtClean="0">
                        <a:solidFill>
                          <a:srgbClr val="003359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003359"/>
                        </a:solidFill>
                      </a:endParaRPr>
                    </a:p>
                    <a:p>
                      <a:pPr algn="r"/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$7,150/$14,300</a:t>
                      </a:r>
                    </a:p>
                    <a:p>
                      <a:pPr algn="r"/>
                      <a:endParaRPr lang="en-US" sz="1800" dirty="0" smtClean="0">
                        <a:solidFill>
                          <a:srgbClr val="003359"/>
                        </a:solidFill>
                      </a:endParaRPr>
                    </a:p>
                    <a:p>
                      <a:pPr algn="r"/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$5 after deductible</a:t>
                      </a:r>
                    </a:p>
                    <a:p>
                      <a:pPr algn="r"/>
                      <a:endParaRPr lang="en-US" sz="1800" dirty="0" smtClean="0">
                        <a:solidFill>
                          <a:srgbClr val="003359"/>
                        </a:solidFill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$75 after deductible </a:t>
                      </a:r>
                    </a:p>
                    <a:p>
                      <a:pPr algn="r"/>
                      <a:endParaRPr lang="en-US" sz="1800" dirty="0" smtClean="0">
                        <a:solidFill>
                          <a:srgbClr val="003359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0033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>
                        <a:solidFill>
                          <a:srgbClr val="003359"/>
                        </a:solidFill>
                      </a:endParaRPr>
                    </a:p>
                    <a:p>
                      <a:pPr algn="r"/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$4,500/$9,000</a:t>
                      </a:r>
                    </a:p>
                    <a:p>
                      <a:pPr algn="r"/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Combined with medical</a:t>
                      </a:r>
                    </a:p>
                    <a:p>
                      <a:pPr algn="r"/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           $75</a:t>
                      </a:r>
                    </a:p>
                    <a:p>
                      <a:endParaRPr lang="en-US" sz="1800" dirty="0" smtClean="0">
                        <a:solidFill>
                          <a:srgbClr val="003359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003359"/>
                        </a:solidFill>
                      </a:endParaRPr>
                    </a:p>
                    <a:p>
                      <a:pPr algn="r"/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$6,850/$13,700</a:t>
                      </a:r>
                    </a:p>
                    <a:p>
                      <a:pPr algn="r"/>
                      <a:endParaRPr lang="en-US" sz="1800" dirty="0" smtClean="0">
                        <a:solidFill>
                          <a:srgbClr val="003359"/>
                        </a:solidFill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$5 after deductible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3359"/>
                        </a:solidFill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3359"/>
                          </a:solidFill>
                        </a:rPr>
                        <a:t>$75 after deductible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88" y="304800"/>
            <a:ext cx="1542722" cy="7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83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87726"/>
            <a:ext cx="6684109" cy="1555488"/>
          </a:xfrm>
        </p:spPr>
        <p:txBody>
          <a:bodyPr/>
          <a:lstStyle/>
          <a:p>
            <a:r>
              <a:rPr lang="en-US" dirty="0"/>
              <a:t>Tiering </a:t>
            </a:r>
            <a:r>
              <a:rPr lang="en-US" dirty="0" smtClean="0"/>
              <a:t>AND Deductible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Tiering AND Deductible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2515" y="3515096"/>
            <a:ext cx="7908966" cy="951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728852" y="2220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571004" y="1719071"/>
            <a:ext cx="8407893" cy="440740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8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Tiering </a:t>
            </a:r>
          </a:p>
          <a:p>
            <a:pPr lvl="1"/>
            <a:r>
              <a:rPr lang="en-US" dirty="0" smtClean="0"/>
              <a:t>Our Marketplace plans do not </a:t>
            </a:r>
            <a:r>
              <a:rPr lang="en-US" smtClean="0"/>
              <a:t>have </a:t>
            </a:r>
            <a:r>
              <a:rPr lang="en-US" smtClean="0"/>
              <a:t>tiering.</a:t>
            </a:r>
            <a:endParaRPr lang="en-US" dirty="0" smtClean="0"/>
          </a:p>
          <a:p>
            <a:r>
              <a:rPr lang="en-US" dirty="0" smtClean="0"/>
              <a:t>Deductible </a:t>
            </a:r>
          </a:p>
          <a:p>
            <a:pPr lvl="1"/>
            <a:r>
              <a:rPr lang="en-US" dirty="0" smtClean="0"/>
              <a:t>Depends on plan design</a:t>
            </a:r>
          </a:p>
          <a:p>
            <a:pPr lvl="1"/>
            <a:r>
              <a:rPr lang="en-US" dirty="0" smtClean="0"/>
              <a:t>Example: PPO 4500/0/10</a:t>
            </a:r>
          </a:p>
          <a:p>
            <a:pPr lvl="2"/>
            <a:r>
              <a:rPr lang="en-US" sz="1400" dirty="0" smtClean="0"/>
              <a:t>Deductible applies to all in-network services, including prescription drug, before any copayment or coinsurance are applied.  Doesn’t apply to professional services with co-pays, network preventive services, emergence services or emergency ambulance.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20" y="304800"/>
            <a:ext cx="1291590" cy="7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1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9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New CBC">
      <a:dk1>
        <a:srgbClr val="1E1E1E"/>
      </a:dk1>
      <a:lt1>
        <a:srgbClr val="FFFFFF"/>
      </a:lt1>
      <a:dk2>
        <a:srgbClr val="003359"/>
      </a:dk2>
      <a:lt2>
        <a:srgbClr val="DCD6B2"/>
      </a:lt2>
      <a:accent1>
        <a:srgbClr val="0094D7"/>
      </a:accent1>
      <a:accent2>
        <a:srgbClr val="BED6DB"/>
      </a:accent2>
      <a:accent3>
        <a:srgbClr val="8FCAE7"/>
      </a:accent3>
      <a:accent4>
        <a:srgbClr val="005172"/>
      </a:accent4>
      <a:accent5>
        <a:srgbClr val="755418"/>
      </a:accent5>
      <a:accent6>
        <a:srgbClr val="AA272F"/>
      </a:accent6>
      <a:hlink>
        <a:srgbClr val="0094D7"/>
      </a:hlink>
      <a:folHlink>
        <a:srgbClr val="AA272F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rgbClr val="0076AF"/>
        </a:solidFill>
        <a:effectLst/>
        <a:scene3d>
          <a:camera prst="orthographicFront"/>
          <a:lightRig rig="flat" dir="t"/>
        </a:scene3d>
        <a:sp3d prstMaterial="plastic">
          <a:bevelB w="88900" h="31750" prst="angle"/>
        </a:sp3d>
      </a:spPr>
      <a:bodyPr/>
      <a:lstStyle/>
      <a:style>
        <a:lnRef idx="0">
          <a:schemeClr val="lt1">
            <a:hueOff val="0"/>
            <a:satOff val="0"/>
            <a:lumOff val="0"/>
            <a:alphaOff val="0"/>
          </a:schemeClr>
        </a:lnRef>
        <a:fillRef idx="3">
          <a:schemeClr val="accent4">
            <a:hueOff val="0"/>
            <a:satOff val="0"/>
            <a:lumOff val="0"/>
            <a:alphaOff val="0"/>
          </a:schemeClr>
        </a:fillRef>
        <a:effectRef idx="2">
          <a:schemeClr val="accent4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a75184d-beec-4a12-b071-91d7f6e93f41">Capital BlueCross corporate PowerPoint template. Enter your variable data in the provided fields.</Description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401E54EDA2B9488320E8B56B50AA12" ma:contentTypeVersion="1" ma:contentTypeDescription="Create a new document." ma:contentTypeScope="" ma:versionID="85577e20a47032f71b60daf7dd58a88c">
  <xsd:schema xmlns:xsd="http://www.w3.org/2001/XMLSchema" xmlns:xs="http://www.w3.org/2001/XMLSchema" xmlns:p="http://schemas.microsoft.com/office/2006/metadata/properties" xmlns:ns2="2a75184d-beec-4a12-b071-91d7f6e93f41" targetNamespace="http://schemas.microsoft.com/office/2006/metadata/properties" ma:root="true" ma:fieldsID="a8ba8efbefcf26c88003bcaa85926200" ns2:_="">
    <xsd:import namespace="2a75184d-beec-4a12-b071-91d7f6e93f41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75184d-beec-4a12-b071-91d7f6e93f41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BF0B30-4226-496F-B7C2-FF3251D83179}">
  <ds:schemaRefs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2a75184d-beec-4a12-b071-91d7f6e93f41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BB87BC0-3E42-45B3-A4E6-A3DD3CB677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75184d-beec-4a12-b071-91d7f6e93f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B1C810-54DA-4320-8C8F-AF277E9D5B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5504</TotalTime>
  <Words>624</Words>
  <Application>Microsoft Office PowerPoint</Application>
  <PresentationFormat>On-screen Show (4:3)</PresentationFormat>
  <Paragraphs>163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Grid</vt:lpstr>
      <vt:lpstr>2016 CENTRAL PA ENROLLMENT ASSISTER WEBINAR</vt:lpstr>
      <vt:lpstr>agenda</vt:lpstr>
      <vt:lpstr>2017 INDIVIDUAL Marketplace MEDICAL PRODUCTS</vt:lpstr>
      <vt:lpstr>CBC 2017 Individual MARKETPLACE Products</vt:lpstr>
      <vt:lpstr>GOLD Plan PPO 1000/0/20   </vt:lpstr>
      <vt:lpstr>SILVER PLAN PPO 4500/0/10  </vt:lpstr>
      <vt:lpstr>Tiering AND Deductible</vt:lpstr>
      <vt:lpstr>Tiering AND Deductible</vt:lpstr>
      <vt:lpstr>UNIQUE FEATURES</vt:lpstr>
      <vt:lpstr>Unique features</vt:lpstr>
      <vt:lpstr>Unique Features </vt:lpstr>
      <vt:lpstr>UNIQUE FEATURES</vt:lpstr>
      <vt:lpstr>UNIQUE FEATURES</vt:lpstr>
      <vt:lpstr> NETWORK overview</vt:lpstr>
      <vt:lpstr>2017 PPO Network  </vt:lpstr>
      <vt:lpstr>Pharmacy  Information</vt:lpstr>
      <vt:lpstr>Pharmacy Information</vt:lpstr>
      <vt:lpstr>2017 Rx Products Benefit guidelines</vt:lpstr>
      <vt:lpstr>Mandatory Mail and       Maintenance choice</vt:lpstr>
      <vt:lpstr>Contact Information</vt:lpstr>
      <vt:lpstr>Capital BlueCross Contact information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</dc:creator>
  <cp:lastModifiedBy>Schlarp, Colleen (CBC)</cp:lastModifiedBy>
  <cp:revision>669</cp:revision>
  <cp:lastPrinted>2016-10-17T12:05:56Z</cp:lastPrinted>
  <dcterms:created xsi:type="dcterms:W3CDTF">2013-06-13T12:25:46Z</dcterms:created>
  <dcterms:modified xsi:type="dcterms:W3CDTF">2016-10-18T12:09:53Z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0x010100B9401E54EDA2B9488320E8B56B50AA12</vt:lpwstr>
  </property>
</Properties>
</file>